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8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0175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91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2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4919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592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6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099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41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77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642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10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28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16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54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08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7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836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6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hdphoto9.wdp" Type="http://schemas.microsoft.com/office/2007/relationships/hdphoto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6030" y="281268"/>
            <a:ext cx="10861034" cy="4295032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Великоканівецький </a:t>
            </a:r>
            <a:r>
              <a:rPr lang="uk-UA" sz="4000" dirty="0" err="1" smtClean="0"/>
              <a:t>нвк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>
                <a:solidFill>
                  <a:srgbClr val="7030A0"/>
                </a:solidFill>
              </a:rPr>
              <a:t>Проект </a:t>
            </a:r>
            <a:r>
              <a:rPr lang="uk-UA" sz="4000" dirty="0" err="1" smtClean="0">
                <a:solidFill>
                  <a:srgbClr val="7030A0"/>
                </a:solidFill>
              </a:rPr>
              <a:t>“Козацькими</a:t>
            </a:r>
            <a:r>
              <a:rPr lang="uk-UA" sz="4000" dirty="0" smtClean="0">
                <a:solidFill>
                  <a:srgbClr val="7030A0"/>
                </a:solidFill>
              </a:rPr>
              <a:t> стежками рідного </a:t>
            </a:r>
            <a:r>
              <a:rPr lang="uk-UA" sz="4000" dirty="0" err="1" smtClean="0">
                <a:solidFill>
                  <a:srgbClr val="7030A0"/>
                </a:solidFill>
              </a:rPr>
              <a:t>краю”</a:t>
            </a:r>
            <a:r>
              <a:rPr lang="uk-UA" sz="4000" dirty="0" smtClean="0">
                <a:solidFill>
                  <a:srgbClr val="7030A0"/>
                </a:solidFill>
              </a:rPr>
              <a:t/>
            </a:r>
            <a:br>
              <a:rPr lang="uk-UA" sz="4000" dirty="0" smtClean="0">
                <a:solidFill>
                  <a:srgbClr val="7030A0"/>
                </a:solidFill>
              </a:rPr>
            </a:br>
            <a:r>
              <a:rPr lang="uk-UA" sz="4000" dirty="0" smtClean="0">
                <a:solidFill>
                  <a:srgbClr val="7030A0"/>
                </a:solidFill>
              </a:rPr>
              <a:t>Виконавці: учні 6 класу</a:t>
            </a:r>
            <a:br>
              <a:rPr lang="uk-UA" sz="4000" dirty="0" smtClean="0">
                <a:solidFill>
                  <a:srgbClr val="7030A0"/>
                </a:solidFill>
              </a:rPr>
            </a:br>
            <a:r>
              <a:rPr lang="uk-UA" sz="4000" dirty="0" smtClean="0">
                <a:solidFill>
                  <a:srgbClr val="7030A0"/>
                </a:solidFill>
              </a:rPr>
              <a:t>консультанти: </a:t>
            </a:r>
            <a:r>
              <a:rPr lang="uk-UA" sz="4000" dirty="0" err="1" smtClean="0">
                <a:solidFill>
                  <a:srgbClr val="7030A0"/>
                </a:solidFill>
              </a:rPr>
              <a:t>Вичка</a:t>
            </a:r>
            <a:r>
              <a:rPr lang="uk-UA" sz="40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Євген </a:t>
            </a:r>
            <a:r>
              <a:rPr lang="uk-UA" sz="4000" dirty="0" err="1" smtClean="0">
                <a:solidFill>
                  <a:srgbClr val="7030A0"/>
                </a:solidFill>
              </a:rPr>
              <a:t>о</a:t>
            </a:r>
            <a:r>
              <a:rPr lang="uk-UA" sz="4000" dirty="0" err="1" smtClean="0">
                <a:solidFill>
                  <a:srgbClr val="7030A0"/>
                </a:solidFill>
              </a:rPr>
              <a:t>лександрович</a:t>
            </a:r>
            <a:r>
              <a:rPr lang="uk-UA" sz="4000" dirty="0" smtClean="0">
                <a:solidFill>
                  <a:srgbClr val="7030A0"/>
                </a:solidFill>
              </a:rPr>
              <a:t>, вчитель історії </a:t>
            </a:r>
            <a:r>
              <a:rPr lang="uk-UA" sz="4000" dirty="0" smtClean="0">
                <a:solidFill>
                  <a:srgbClr val="7030A0"/>
                </a:solidFill>
              </a:rPr>
              <a:t>, </a:t>
            </a:r>
            <a:r>
              <a:rPr lang="uk-UA" sz="4000" dirty="0" err="1" smtClean="0">
                <a:solidFill>
                  <a:srgbClr val="7030A0"/>
                </a:solidFill>
              </a:rPr>
              <a:t>Кикоть</a:t>
            </a:r>
            <a:r>
              <a:rPr lang="uk-UA" sz="4000" dirty="0" smtClean="0">
                <a:solidFill>
                  <a:srgbClr val="7030A0"/>
                </a:solidFill>
              </a:rPr>
              <a:t> Наталія Миколаївна ПЕДАГОГ </a:t>
            </a:r>
            <a:r>
              <a:rPr lang="uk-UA" sz="4000" dirty="0" smtClean="0">
                <a:solidFill>
                  <a:srgbClr val="7030A0"/>
                </a:solidFill>
              </a:rPr>
              <a:t>- ОРГАНІЗАТОР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83050" y="4719648"/>
            <a:ext cx="9755187" cy="550333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017431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 smtClean="0"/>
              <a:t>Монетно</a:t>
            </a:r>
            <a:r>
              <a:rPr lang="uk-UA" sz="3200" dirty="0" smtClean="0"/>
              <a:t>-речовий комплекс козацької доби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1253" y="775509"/>
            <a:ext cx="10394707" cy="490407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жовтні 2013 р. у межах села малі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ростислав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головня під час риболовлі поряд із столітнім дубом у обриві берега виявив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монетно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-речовий комплекс. До комплексу належали: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персні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Натільний хрестик;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Фрагмент підкови;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Бронзова накладка;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Частина глиняного горщика;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окстрот\Desktop\проект 2018\IMG_20180410_11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406" y="2259874"/>
            <a:ext cx="4598125" cy="3252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42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8942" y="103032"/>
            <a:ext cx="11346286" cy="592427"/>
          </a:xfrm>
        </p:spPr>
        <p:txBody>
          <a:bodyPr/>
          <a:lstStyle/>
          <a:p>
            <a:r>
              <a:rPr lang="uk-UA" dirty="0" smtClean="0"/>
              <a:t>Металеві фрагменти трубки для паління;                                    9 монет кримського ханства.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63" y="695459"/>
            <a:ext cx="4869727" cy="4893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фокстрот\Desktop\проект 2018\20180410_1237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2079" y="600891"/>
            <a:ext cx="5004412" cy="487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90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953037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Селітроварні майдани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746975"/>
            <a:ext cx="10394707" cy="48424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селітроваріння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xvi-xviii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ст. набуло особливого поширення. Це було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повязано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великим попитом на порох для вогнепальної зброї. У процесі виготовлення димного пороху, як відомо, головною складовою частиною була селітра.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у природних умовах селітра накопичується у гумусі чорнозему, з якої її добували.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одним із центрів селітроваріння на лівобережжі була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чорнобаївщина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 сьогодні в межах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чорнобаївського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району відомо 14 майданів та понад 30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майданоподібних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споруд, із яких  лише незначна частина задернована, інші ж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інтенсивно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розорюються.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типовий майдан – це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курганоподібний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насип заввишки 3-7 метрів з великою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лійчастою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ямою в центрі, з якої завжди в один бік є прохід назовні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9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"/>
            <a:ext cx="10396882" cy="978794"/>
          </a:xfrm>
        </p:spPr>
        <p:txBody>
          <a:bodyPr>
            <a:normAutofit/>
          </a:bodyPr>
          <a:lstStyle/>
          <a:p>
            <a:pPr algn="ctr"/>
            <a:r>
              <a:rPr lang="uk-UA" sz="3600" dirty="0" err="1" smtClean="0"/>
              <a:t>Майданоподібна</a:t>
            </a:r>
            <a:r>
              <a:rPr lang="uk-UA" sz="3600" dirty="0" smtClean="0"/>
              <a:t> споруда в </a:t>
            </a:r>
            <a:r>
              <a:rPr lang="uk-UA" sz="3600" dirty="0" err="1" smtClean="0"/>
              <a:t>с.великі</a:t>
            </a:r>
            <a:r>
              <a:rPr lang="uk-UA" sz="3600" dirty="0" smtClean="0"/>
              <a:t> </a:t>
            </a:r>
            <a:r>
              <a:rPr lang="uk-UA" sz="3600" dirty="0" err="1" smtClean="0"/>
              <a:t>канівці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7729" y="1"/>
            <a:ext cx="11204620" cy="260562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памятка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розташована на правому березі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р.ірклій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ур.кладовище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за 663 м на захід від будівлі пошти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с.великі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Міститься посеред кладовища. Задернована. Діаметр – понад 60 м. висота – 5 - 6 м. по центру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кратероподібне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лійчасте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заглиблення з проходом на північний схід.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фокстрот\Desktop\проект 2018\20180410_131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870" y="2191880"/>
            <a:ext cx="8608422" cy="3372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92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10396882" cy="97879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Статський радник </a:t>
            </a:r>
            <a:r>
              <a:rPr lang="uk-UA" sz="3200" dirty="0" err="1" smtClean="0"/>
              <a:t>іванов</a:t>
            </a:r>
            <a:r>
              <a:rPr lang="uk-UA" sz="3200" dirty="0" smtClean="0"/>
              <a:t> </a:t>
            </a:r>
            <a:r>
              <a:rPr lang="uk-UA" sz="3200" dirty="0" err="1" smtClean="0"/>
              <a:t>віктор</a:t>
            </a:r>
            <a:r>
              <a:rPr lang="uk-UA" sz="3200" dirty="0" smtClean="0"/>
              <a:t> </a:t>
            </a:r>
            <a:r>
              <a:rPr lang="uk-UA" sz="3200" dirty="0" err="1" smtClean="0"/>
              <a:t>андрійович</a:t>
            </a:r>
            <a:r>
              <a:rPr lang="uk-UA" sz="3200" dirty="0" smtClean="0"/>
              <a:t> (1817-1903)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3334" y="-540913"/>
            <a:ext cx="10985679" cy="69932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Розпочав службу  в  міністерстві закордонних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справ. З 1879 по 1882 рік був дільничним суддею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Золотоніському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повіті. Жив у своєму маєтку 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малих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де мав чудову бібліотеку, що налі-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чувала близько 6 тис. книг. Помер 16 березня  1903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року. Похований біля преображенської церкви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с.великі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 могилі встановлено надгробний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ятник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із білого мармуру.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фокстрот\Desktop\проект 2018\20180419_130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3291" y="836023"/>
            <a:ext cx="3383280" cy="4206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489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0304" y="109472"/>
            <a:ext cx="11384924" cy="5956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1400" dirty="0" smtClean="0"/>
          </a:p>
          <a:p>
            <a:pPr marL="0" indent="0" algn="just">
              <a:buNone/>
            </a:pPr>
            <a:endParaRPr lang="uk-UA" sz="1400" dirty="0"/>
          </a:p>
          <a:p>
            <a:pPr marL="0" indent="0" algn="just">
              <a:buNone/>
            </a:pPr>
            <a:endParaRPr lang="uk-UA" sz="1400" dirty="0" smtClean="0"/>
          </a:p>
          <a:p>
            <a:pPr marL="0" indent="0" algn="just">
              <a:buNone/>
            </a:pPr>
            <a:endParaRPr lang="uk-UA" sz="1400" dirty="0"/>
          </a:p>
          <a:p>
            <a:pPr marL="0" indent="0" algn="just">
              <a:buNone/>
            </a:pPr>
            <a:r>
              <a:rPr lang="uk-UA" sz="1400" dirty="0" smtClean="0"/>
              <a:t>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Преображенську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церкву в 30-х роках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розібрали на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дрова. Під час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одного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 суботників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місцеві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«активісти» знищили всі сліди цвинтаря.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Мармуровий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надгробок був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прикопаний 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 центрі 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с.великі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біля клубу, де він виконував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функцію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єра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для 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їзду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транспортних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засобів.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згодом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знову під час суботника надгробок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повантажили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машину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зі сміттям і вивезли на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заплаву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(болото)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р.Ірклій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Буберовка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с. великі </a:t>
            </a:r>
          </a:p>
          <a:p>
            <a:pPr marL="0" indent="0" algn="just">
              <a:buNone/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надгробок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пролежав там до 2007 р. і лише за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сприяння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з ініціативи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сільського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голови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м.і.гриценка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відчистили й встановили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неподалік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того місця, де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розташовувався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цвинтар, - при преображенській церкві у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с.великі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uk-UA" sz="1400" dirty="0"/>
          </a:p>
          <a:p>
            <a:pPr marL="0" indent="0" algn="just">
              <a:buNone/>
            </a:pPr>
            <a:endParaRPr lang="uk-UA" sz="1400" dirty="0" smtClean="0"/>
          </a:p>
          <a:p>
            <a:pPr marL="0" indent="0" algn="just">
              <a:buNone/>
            </a:pPr>
            <a:endParaRPr lang="uk-UA" sz="1400" dirty="0"/>
          </a:p>
          <a:p>
            <a:pPr marL="0" indent="0" algn="just">
              <a:buNone/>
            </a:pPr>
            <a:endParaRPr lang="uk-UA" sz="1400" dirty="0" smtClean="0"/>
          </a:p>
          <a:p>
            <a:endParaRPr lang="ru-RU" sz="1400" dirty="0"/>
          </a:p>
        </p:txBody>
      </p:sp>
      <p:pic>
        <p:nvPicPr>
          <p:cNvPr id="8194" name="Picture 2" descr="C:\Users\фокстрот\Desktop\проект 2018\20180419_13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1589" y="248194"/>
            <a:ext cx="3749040" cy="504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013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2160"/>
            <a:ext cx="10396882" cy="1151965"/>
          </a:xfrm>
        </p:spPr>
        <p:txBody>
          <a:bodyPr/>
          <a:lstStyle/>
          <a:p>
            <a:r>
              <a:rPr lang="uk-UA" dirty="0" smtClean="0"/>
              <a:t>Передісторія села Великі </a:t>
            </a:r>
            <a:r>
              <a:rPr lang="uk-UA" dirty="0" err="1" smtClean="0"/>
              <a:t>канівці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84856"/>
            <a:ext cx="11616744" cy="437881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засновані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початку ХVІІ ст.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письмова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згадка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- 1648 року.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Засновані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переселенцями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з Канева 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навколишніх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й походить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села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У 1711 році за вірну службу проти турків воєводу з Сербіє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Славуя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Требинського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призначили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іркліївським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сотником. За</a:t>
            </a:r>
            <a:r>
              <a:rPr lang="uk-UA" i="1" cap="sm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період свого сотникування він приєднав до своїх володінь землі з сіножатями, садами, городами, луками і лісами більш як у трьохстах місцях Переяславського й Лубенського полків Зокрема, у 1716 році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Требинський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«зайняв ниву під містечком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Ірклій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на шляхах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Кропивнянськім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Канівськім (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Канівецьким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авт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Васютинськім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Вереміївськім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Жовнинськім</a:t>
            </a:r>
            <a:r>
              <a:rPr lang="uk-UA" i="1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39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-515155"/>
            <a:ext cx="10396882" cy="1773371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/>
              <a:t>Канівецька</a:t>
            </a:r>
            <a:r>
              <a:rPr lang="uk-UA" sz="2800" dirty="0" smtClean="0"/>
              <a:t> козацька сотня (1648-1782 </a:t>
            </a:r>
            <a:r>
              <a:rPr lang="uk-UA" sz="2800" dirty="0" err="1" smtClean="0"/>
              <a:t>рр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1669" y="0"/>
            <a:ext cx="10936664" cy="58856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Вперше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канівецька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 у документах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XVII-xviii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ст. зазначена як канівська) сотня була утворена влітку 1648 року в складі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іркліївського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полку, у 1649 році ліквідована.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Сотенний центр у 1648-1649 рр. містився в селі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Дальні (Малі)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Сотенний центр у 1757-1782 рр. містився вже в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містечку Ближні (великі)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складу сотні належали курені 7 населених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пунктів: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.ближні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(великі)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с.дальні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(малі)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с.ревбинці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с.лихоліти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с.крутьки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с.мельники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с.Воронинці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вороненці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7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19131"/>
            <a:ext cx="10396882" cy="911180"/>
          </a:xfrm>
        </p:spPr>
        <p:txBody>
          <a:bodyPr>
            <a:normAutofit/>
          </a:bodyPr>
          <a:lstStyle/>
          <a:p>
            <a:pPr algn="ctr"/>
            <a:r>
              <a:rPr lang="uk-UA" sz="3600" dirty="0" err="1" smtClean="0"/>
              <a:t>Соттений</a:t>
            </a:r>
            <a:r>
              <a:rPr lang="uk-UA" sz="3600" dirty="0" smtClean="0"/>
              <a:t> склад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-940158"/>
            <a:ext cx="10394707" cy="6555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 smtClean="0"/>
          </a:p>
          <a:p>
            <a:pPr algn="just">
              <a:lnSpc>
                <a:spcPct val="200000"/>
              </a:lnSpc>
            </a:pPr>
            <a:endParaRPr lang="uk-UA" dirty="0" smtClean="0"/>
          </a:p>
          <a:p>
            <a:pPr algn="just">
              <a:lnSpc>
                <a:spcPct val="20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Сотником новоутвореної сотні призначено </a:t>
            </a:r>
            <a:r>
              <a:rPr lang="uk-UA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лебединського (1757-1767)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який одночасно  виконував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обовязки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переяславського полкового судді 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війта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магістрату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переяслава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Отаманом сотні призначено  </a:t>
            </a:r>
            <a:r>
              <a:rPr lang="uk-UA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олексія</a:t>
            </a: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ісаєвича</a:t>
            </a:r>
            <a:r>
              <a:rPr lang="uk-UA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(1757)</a:t>
            </a:r>
          </a:p>
          <a:p>
            <a:pPr algn="just">
              <a:lnSpc>
                <a:spcPct val="200000"/>
              </a:lnSpc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Писарем сотні – </a:t>
            </a:r>
            <a:r>
              <a:rPr lang="uk-UA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павла</a:t>
            </a: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бакая</a:t>
            </a:r>
            <a:r>
              <a:rPr lang="uk-UA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(1757-1767)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uk-UA" u="sng" dirty="0" smtClean="0"/>
              <a:t> </a:t>
            </a: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2927" y="2717074"/>
            <a:ext cx="2886890" cy="2850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857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Адміністративний склад </a:t>
            </a:r>
            <a:r>
              <a:rPr lang="uk-UA" sz="3600" dirty="0" err="1" smtClean="0"/>
              <a:t>канівецької</a:t>
            </a:r>
            <a:r>
              <a:rPr lang="uk-UA" sz="3600" dirty="0" smtClean="0"/>
              <a:t> сотні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3183" y="955813"/>
            <a:ext cx="10885149" cy="48396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u="sng" dirty="0">
                <a:latin typeface="Times New Roman" pitchFamily="18" charset="0"/>
                <a:cs typeface="Times New Roman" pitchFamily="18" charset="0"/>
              </a:rPr>
              <a:t>у 1760 р. до 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</a:rPr>
              <a:t>канівецької</a:t>
            </a:r>
            <a:r>
              <a:rPr lang="uk-UA" u="sng" dirty="0">
                <a:latin typeface="Times New Roman" pitchFamily="18" charset="0"/>
                <a:cs typeface="Times New Roman" pitchFamily="18" charset="0"/>
              </a:rPr>
              <a:t> сотні  відійшло й місто Канів, яке розташоване на правому березі  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</a:rPr>
              <a:t>р.Дніпра</a:t>
            </a:r>
            <a:r>
              <a:rPr lang="uk-UA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u="sng" dirty="0">
                <a:latin typeface="Times New Roman" pitchFamily="18" charset="0"/>
                <a:cs typeface="Times New Roman" pitchFamily="18" charset="0"/>
              </a:rPr>
              <a:t>На 1781 р. відомо про кількість козацьких та селянських хат у селах, які належали до </a:t>
            </a:r>
            <a:r>
              <a:rPr lang="uk-UA" u="sng" dirty="0" err="1">
                <a:latin typeface="Times New Roman" pitchFamily="18" charset="0"/>
                <a:cs typeface="Times New Roman" pitchFamily="18" charset="0"/>
              </a:rPr>
              <a:t>канівецької</a:t>
            </a:r>
            <a:r>
              <a:rPr lang="uk-UA" u="sng" dirty="0">
                <a:latin typeface="Times New Roman" pitchFamily="18" charset="0"/>
                <a:cs typeface="Times New Roman" pitchFamily="18" charset="0"/>
              </a:rPr>
              <a:t> сотні: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С.дальні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(малі)  та ближні (великі)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нараховувалось 348 козацьких і 70 селянських хат;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С.лихоліти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124 козацькі й 34 селянські хати;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С.ревбинці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123 козацькі й 24 селянські хати;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С.крутьки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122 козацькі й 28 селянських хат;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С.Мельники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158 козацьких і 26 селянських хат;</a:t>
            </a:r>
          </a:p>
          <a:p>
            <a:pPr algn="just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С.воронинці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52 козацьких  і 30 селянських хат.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2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9337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Класовий поділ </a:t>
            </a:r>
            <a:r>
              <a:rPr lang="uk-UA" sz="3200" dirty="0" err="1" smtClean="0"/>
              <a:t>канівецької</a:t>
            </a:r>
            <a:r>
              <a:rPr lang="uk-UA" sz="3200" dirty="0" smtClean="0"/>
              <a:t> сотні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6062" y="930054"/>
            <a:ext cx="11423561" cy="5148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Відомий дослідник </a:t>
            </a:r>
            <a:r>
              <a:rPr lang="uk-UA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соціално</a:t>
            </a:r>
            <a:r>
              <a:rPr lang="uk-UA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-економічних відносин середньої </a:t>
            </a:r>
            <a:r>
              <a:rPr lang="uk-UA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наддніпрянщини</a:t>
            </a:r>
            <a:r>
              <a:rPr lang="uk-UA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козацької доби </a:t>
            </a:r>
            <a:r>
              <a:rPr lang="uk-UA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uk-UA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ткаченко зазначав, що саме в цей час починається формуватися поділи на класи серед поселенців-колонізаторів Полтавського лівобережжя.</a:t>
            </a:r>
          </a:p>
          <a:p>
            <a:pPr marL="0" indent="0" algn="just">
              <a:buNone/>
            </a:pPr>
            <a:r>
              <a:rPr lang="uk-UA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оминули ці процеси й </a:t>
            </a:r>
            <a:r>
              <a:rPr lang="uk-UA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канівецьку</a:t>
            </a:r>
            <a:r>
              <a:rPr lang="uk-UA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сотню третього періоду формування.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Розподіл був такий: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володільці;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Козаки виборні;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Козаки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підпомічники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Посполиті;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Підсусідки;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Робітники.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 descr="C:\Users\фокстрот\Desktop\проект 2018\IMG_20180410_11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663" y="2338251"/>
            <a:ext cx="7994469" cy="317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13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6062" y="157323"/>
            <a:ext cx="11449318" cy="568968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Володільці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найвищий клас чи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ступніь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розподілу (козацька старшина).</a:t>
            </a:r>
          </a:p>
          <a:p>
            <a:pPr algn="just">
              <a:lnSpc>
                <a:spcPct val="150000"/>
              </a:lnSpc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Козаки виборні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ті, хто у  випадку війни відразу під проводом сотника вирушав до полкового центру, де з прибулих сотень вже формувалася бойова одиниця – козацький полк.</a:t>
            </a:r>
          </a:p>
          <a:p>
            <a:pPr algn="just">
              <a:lnSpc>
                <a:spcPct val="150000"/>
              </a:lnSpc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Козаки </a:t>
            </a:r>
            <a:r>
              <a:rPr lang="uk-UA" b="1" u="sng" dirty="0" err="1" smtClean="0">
                <a:latin typeface="Times New Roman" pitchFamily="18" charset="0"/>
                <a:cs typeface="Times New Roman" pitchFamily="18" charset="0"/>
              </a:rPr>
              <a:t>підпомічники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третя група населення, про яку згадано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Рум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янцевській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ревізії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канівецької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сотні.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посполиті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менш чисельні групи населення, що мали інший суспільний характер від попередніх груп, були залежними.</a:t>
            </a:r>
          </a:p>
          <a:p>
            <a:pPr algn="just">
              <a:lnSpc>
                <a:spcPct val="150000"/>
              </a:lnSpc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Підсусідки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суспільна група, що виникла  через зміни в соціально-економічному житті лівобережжя наприкінці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ст., до неї належали посполиті-селяни.</a:t>
            </a:r>
          </a:p>
          <a:p>
            <a:pPr algn="just">
              <a:lnSpc>
                <a:spcPct val="150000"/>
              </a:lnSpc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Робітники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незначна суспільна група населення Козацької сотні 1760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р.Всього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їх було 34 особи (23 чоловіки і 11 жінок).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084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"/>
            <a:ext cx="10396882" cy="73152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Печатка </a:t>
            </a:r>
            <a:r>
              <a:rPr lang="uk-UA" sz="2800" dirty="0" err="1" smtClean="0"/>
              <a:t>канівецької</a:t>
            </a:r>
            <a:r>
              <a:rPr lang="uk-UA" sz="2800" dirty="0" smtClean="0"/>
              <a:t> сотні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007" y="574766"/>
            <a:ext cx="11420616" cy="58517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У центральному державному архіві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м.києва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зберігаються рукописні документи середини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ст. – листування старшини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канівецької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сотні переяславського полку з переяславською канцелярією та полковим керівництвом. Серед них: справи, рапорти, присяга та інші документи.  Найбільшу увагу привертає збірка документів серед яких є рапорт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канівецького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сотника </a:t>
            </a:r>
            <a:r>
              <a:rPr lang="uk-UA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олексія</a:t>
            </a: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арсеньєва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(1768 р.)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печатки від 1768 р.    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У полі печатки серце,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якому хрест, кінці якого прикрашені кулями.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Серце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пронизують дві стріли вістрями додолу,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згори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хрест, праворуч шести-променева зірка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ліворуч півмісяць рогами вліво. Напис по колу: </a:t>
            </a:r>
            <a:r>
              <a:rPr lang="uk-UA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пєчат</a:t>
            </a:r>
            <a:r>
              <a:rPr 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uk-UA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канєвского</a:t>
            </a:r>
            <a:r>
              <a:rPr lang="uk-UA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Форма кругла, розмір 21 мм.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1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монетно</a:t>
            </a:r>
            <a:r>
              <a:rPr lang="uk-UA" sz="1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-речовий скарб був виявлений випадково </a:t>
            </a:r>
            <a:r>
              <a:rPr lang="uk-UA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місцевим </a:t>
            </a:r>
            <a:r>
              <a:rPr lang="uk-UA" sz="1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жителем  в 2013 р., в якому був іменний  </a:t>
            </a:r>
            <a:r>
              <a:rPr lang="uk-UA" sz="18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перстень-печатка </a:t>
            </a:r>
            <a:r>
              <a:rPr lang="uk-UA" sz="1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сотника </a:t>
            </a:r>
            <a:r>
              <a:rPr lang="uk-UA" sz="18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канівецької</a:t>
            </a:r>
            <a:r>
              <a:rPr lang="uk-UA" sz="1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сотні)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4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043189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Печатка </a:t>
            </a:r>
            <a:r>
              <a:rPr lang="uk-UA" sz="3200" dirty="0" err="1" smtClean="0"/>
              <a:t>канівецької</a:t>
            </a:r>
            <a:r>
              <a:rPr lang="uk-UA" sz="3200" dirty="0" smtClean="0"/>
              <a:t> сотні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13" y="896679"/>
            <a:ext cx="4454435" cy="4595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фокстрот\Desktop\проект 2018\IMG_20180410_105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9177" y="685865"/>
            <a:ext cx="4872446" cy="4748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64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288</TotalTime>
  <Words>1123</Words>
  <Application>Microsoft Office PowerPoint</Application>
  <PresentationFormat>Произвольный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Главное мероприятие</vt:lpstr>
      <vt:lpstr>Великоканівецький нвк Проект “Козацькими стежками рідного краю” Виконавці: учні 6 класу консультанти: Вичка Євген олександрович, вчитель історії , Кикоть Наталія Миколаївна ПЕДАГОГ - ОРГАНІЗАТОР</vt:lpstr>
      <vt:lpstr>Передісторія села Великі канівці</vt:lpstr>
      <vt:lpstr>Канівецька козацька сотня (1648-1782 рр)</vt:lpstr>
      <vt:lpstr>Соттений склад</vt:lpstr>
      <vt:lpstr>Адміністративний склад канівецької сотні</vt:lpstr>
      <vt:lpstr>Класовий поділ канівецької сотні</vt:lpstr>
      <vt:lpstr>Слайд 7</vt:lpstr>
      <vt:lpstr>Печатка канівецької сотні</vt:lpstr>
      <vt:lpstr>Печатка канівецької сотні</vt:lpstr>
      <vt:lpstr>Монетно-речовий комплекс козацької доби</vt:lpstr>
      <vt:lpstr>Слайд 11</vt:lpstr>
      <vt:lpstr>Селітроварні майдани</vt:lpstr>
      <vt:lpstr>Майданоподібна споруда в с.великі канівці</vt:lpstr>
      <vt:lpstr>Статський радник іванов віктор андрійович (1817-1903)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«Козацькими стежками рідного краю</dc:title>
  <dc:creator>user</dc:creator>
  <cp:lastModifiedBy>User</cp:lastModifiedBy>
  <cp:revision>35</cp:revision>
  <dcterms:created xsi:type="dcterms:W3CDTF">2018-04-10T05:57:50Z</dcterms:created>
  <dcterms:modified xsi:type="dcterms:W3CDTF">2019-10-25T09:21:10Z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4249152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